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7"/>
  </p:notesMasterIdLst>
  <p:sldIdLst>
    <p:sldId id="256" r:id="rId4"/>
    <p:sldId id="257" r:id="rId5"/>
    <p:sldId id="261" r:id="rId6"/>
    <p:sldId id="273" r:id="rId7"/>
    <p:sldId id="274" r:id="rId8"/>
    <p:sldId id="276" r:id="rId9"/>
    <p:sldId id="262" r:id="rId10"/>
    <p:sldId id="287" r:id="rId11"/>
    <p:sldId id="275" r:id="rId12"/>
    <p:sldId id="277" r:id="rId13"/>
    <p:sldId id="285" r:id="rId14"/>
    <p:sldId id="286" r:id="rId15"/>
    <p:sldId id="288" r:id="rId16"/>
    <p:sldId id="289" r:id="rId17"/>
    <p:sldId id="290" r:id="rId18"/>
    <p:sldId id="280" r:id="rId19"/>
    <p:sldId id="281" r:id="rId20"/>
    <p:sldId id="282" r:id="rId21"/>
    <p:sldId id="283" r:id="rId22"/>
    <p:sldId id="284" r:id="rId23"/>
    <p:sldId id="291" r:id="rId24"/>
    <p:sldId id="292" r:id="rId25"/>
    <p:sldId id="26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4AE6BD"/>
    <a:srgbClr val="494949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슬라이드를 이동하려면 클릭하십시오.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굴림"/>
              </a:rPr>
              <a:t>메모 서식을 편집하려면 클릭하십시오.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&lt;머리글&gt;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&lt;날짜/시간&gt;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3E4207B-7315-4EB2-9319-8771646D96D2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E1B7389-49F7-44CF-926B-72D9146B4C70}" type="slidenum">
              <a:rPr lang="en-US" sz="1200" b="0" strike="noStrike" spc="-1">
                <a:solidFill>
                  <a:srgbClr val="000000"/>
                </a:solidFill>
                <a:latin typeface="바탕"/>
                <a:ea typeface="+mn-ea"/>
              </a:rPr>
              <a:t>2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3E4207B-7315-4EB2-9319-8771646D96D2}" type="slidenum">
              <a:rPr lang="en-US" sz="1400" b="0" strike="noStrike" spc="-1" smtClean="0">
                <a:latin typeface="바탕"/>
              </a:rPr>
              <a:t>6</a:t>
            </a:fld>
            <a:endParaRPr lang="en-US" sz="14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11435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454680"/>
            <a:ext cx="105148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ko-KR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747907" y="3443040"/>
            <a:ext cx="4696186" cy="264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4조</a:t>
            </a:r>
            <a:endParaRPr lang="en-US" sz="3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오경석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2014097054 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박성원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2014097035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	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추승윤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2014097085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		</a:t>
            </a:r>
            <a:r>
              <a:rPr lang="en-US" sz="20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이성협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2014097061</a:t>
            </a:r>
            <a:endParaRPr lang="en-US" sz="1200" b="0" strike="noStrike" spc="-1" dirty="0">
              <a:latin typeface="굴림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79640" y="75960"/>
            <a:ext cx="1854720" cy="1854720"/>
          </a:xfrm>
          <a:prstGeom prst="ellipse">
            <a:avLst/>
          </a:prstGeom>
          <a:solidFill>
            <a:srgbClr val="4AE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1670039" y="936000"/>
            <a:ext cx="9657867" cy="23684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IoT를</a:t>
            </a: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활용한</a:t>
            </a:r>
            <a:endParaRPr lang="en-US" sz="6000" b="0" strike="noStrike" spc="-1" dirty="0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반려어 자동케어 서비스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(with MQTT)</a:t>
            </a:r>
            <a:endParaRPr lang="en-US" sz="3000" b="0" strike="noStrike" spc="-1" dirty="0">
              <a:latin typeface="굴림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4806736" y="6488640"/>
            <a:ext cx="2577927" cy="367878"/>
          </a:xfrm>
          <a:prstGeom prst="rect">
            <a:avLst/>
          </a:prstGeom>
          <a:solidFill>
            <a:srgbClr val="4AE6B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2019-2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나눔스퀘어 ExtraBold"/>
                <a:ea typeface="나눔스퀘어 ExtraBold"/>
              </a:rPr>
              <a:t>소프트웨어</a:t>
            </a:r>
            <a:r>
              <a:rPr lang="en-US" sz="18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나눔스퀘어 ExtraBold"/>
                <a:ea typeface="나눔스퀘어 ExtraBold"/>
              </a:rPr>
              <a:t>설계</a:t>
            </a:r>
            <a:endParaRPr lang="en-US" sz="1800" b="0" strike="noStrike" spc="-1" dirty="0">
              <a:latin typeface="굴림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4905B3-135D-4F0C-B954-46D6D87340A3}"/>
              </a:ext>
            </a:extLst>
          </p:cNvPr>
          <p:cNvGrpSpPr/>
          <p:nvPr/>
        </p:nvGrpSpPr>
        <p:grpSpPr>
          <a:xfrm>
            <a:off x="4871004" y="1128509"/>
            <a:ext cx="2449992" cy="5498858"/>
            <a:chOff x="4871004" y="-382791"/>
            <a:chExt cx="2449992" cy="54988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E86EFDA-0E0C-42E0-81CB-796EE81F4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6E048-F028-4A58-A664-537208BC7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23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ACAC722-A965-4DEE-B49C-426983180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76903"/>
          <a:stretch/>
        </p:blipFill>
        <p:spPr>
          <a:xfrm>
            <a:off x="4339574" y="2003204"/>
            <a:ext cx="7373262" cy="2851592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6EB63C-5C3A-48D3-84D2-AE9DD24FC0C9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62AF081-02D3-4CF8-9765-E4E53AA6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6786D5B-9993-4546-AF72-49F3DE6E9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27" name="CustomShape 1">
            <a:extLst>
              <a:ext uri="{FF2B5EF4-FFF2-40B4-BE49-F238E27FC236}">
                <a16:creationId xmlns:a16="http://schemas.microsoft.com/office/drawing/2014/main" id="{F077C4E6-CFCB-4C98-9C1B-60F85BC8A20B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2A283F6C-67A4-476C-BB2B-A8F896E982A3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8D05B0-5C95-4CDC-A333-8BCE43FF342B}"/>
              </a:ext>
            </a:extLst>
          </p:cNvPr>
          <p:cNvSpPr/>
          <p:nvPr/>
        </p:nvSpPr>
        <p:spPr>
          <a:xfrm>
            <a:off x="1201107" y="1753536"/>
            <a:ext cx="2302345" cy="9229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680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CBB0CA-30D6-48DC-AF65-B3A1AFB4043B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A45392-C2F5-44F7-8DC1-8A3949109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7FF1C4A-BDEF-4FA2-AC43-8B9C934C3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27397F-714E-480F-88D2-B957103D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7" b="52885"/>
          <a:stretch/>
        </p:blipFill>
        <p:spPr>
          <a:xfrm>
            <a:off x="4851270" y="1966224"/>
            <a:ext cx="6424620" cy="2925552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2705100"/>
            <a:ext cx="2302345" cy="10834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BB857DAA-FAB5-4E70-8EE6-C19D89F8FAF4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49C4B6D6-D1EC-4B41-8ABA-ABAB70EB8F55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2161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C17A4B-ED32-45D7-A7C8-27FFD9DE1D6C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49D424-0B7A-4BF7-8A03-D95E3E304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561D7AE-0ADE-421F-81EC-D5FD85CC1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27397F-714E-480F-88D2-B957103D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5" b="39417"/>
          <a:stretch/>
        </p:blipFill>
        <p:spPr>
          <a:xfrm>
            <a:off x="4851270" y="2643348"/>
            <a:ext cx="6424620" cy="1571303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3819766"/>
            <a:ext cx="2302345" cy="5712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F252DE15-C02E-45C9-9D6F-9FADCD6B6076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74C66272-6AAA-41C4-A3BC-3FA16262FE42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9205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DDFAA6-F874-4211-8D28-3993D47C9C89}"/>
              </a:ext>
            </a:extLst>
          </p:cNvPr>
          <p:cNvGrpSpPr/>
          <p:nvPr/>
        </p:nvGrpSpPr>
        <p:grpSpPr>
          <a:xfrm>
            <a:off x="1127285" y="1128509"/>
            <a:ext cx="2449992" cy="5498858"/>
            <a:chOff x="81476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235006-813B-4A90-A2EF-BCA4FCE4F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94" b="1"/>
            <a:stretch/>
          </p:blipFill>
          <p:spPr>
            <a:xfrm>
              <a:off x="8224237" y="1128"/>
              <a:ext cx="2271326" cy="50323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606B9F-1835-49C0-B14A-DD715BCD2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81476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1506575"/>
            <a:ext cx="2302345" cy="40608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DBDDB8C-82E5-4653-AF56-457427A1AA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>
          <a:xfrm>
            <a:off x="5710376" y="276279"/>
            <a:ext cx="3493078" cy="6268523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22" name="CustomShape 1">
            <a:extLst>
              <a:ext uri="{FF2B5EF4-FFF2-40B4-BE49-F238E27FC236}">
                <a16:creationId xmlns:a16="http://schemas.microsoft.com/office/drawing/2014/main" id="{6AC0F475-2F8E-45D7-9E13-A427E285417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AD02C49-AD30-432D-842A-E0FA7D9ADE01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3393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DDFAA6-F874-4211-8D28-3993D47C9C89}"/>
              </a:ext>
            </a:extLst>
          </p:cNvPr>
          <p:cNvGrpSpPr/>
          <p:nvPr/>
        </p:nvGrpSpPr>
        <p:grpSpPr>
          <a:xfrm>
            <a:off x="1127285" y="1128509"/>
            <a:ext cx="2449992" cy="5498858"/>
            <a:chOff x="81476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235006-813B-4A90-A2EF-BCA4FCE4F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" t="38615" r="-559" b="-2220"/>
            <a:stretch/>
          </p:blipFill>
          <p:spPr>
            <a:xfrm>
              <a:off x="8236937" y="-4725"/>
              <a:ext cx="2271326" cy="50323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606B9F-1835-49C0-B14A-DD715BCD2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81476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6049925"/>
            <a:ext cx="2302345" cy="2160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35BDF5-7CC3-48B9-B02A-4834E82FB0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40"/>
          <a:stretch/>
        </p:blipFill>
        <p:spPr>
          <a:xfrm>
            <a:off x="4441718" y="3008718"/>
            <a:ext cx="6533664" cy="101404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967F947B-FBB8-4CCB-8447-81A942CF4B6D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B2AFE90F-809F-4D84-B3B2-69BE52232932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7049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81648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</a:t>
            </a:r>
            <a:r>
              <a:rPr 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i="1" spc="-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3" name="_x337455328" descr="EMB000001ec2b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626" y="1054100"/>
            <a:ext cx="4080748" cy="28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66BE99-1174-4197-9235-E3C873C260FD}"/>
              </a:ext>
            </a:extLst>
          </p:cNvPr>
          <p:cNvSpPr/>
          <p:nvPr/>
        </p:nvSpPr>
        <p:spPr>
          <a:xfrm>
            <a:off x="966355" y="4221713"/>
            <a:ext cx="10861963" cy="2118128"/>
          </a:xfrm>
          <a:prstGeom prst="roundRect">
            <a:avLst>
              <a:gd name="adj" fmla="val 63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토픽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Water_Level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/shadow/update 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/thing/Water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Temperatare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-Sensor/shadow/update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/thing/PH-Sensor/shadow/update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/thing/Camera-Sensor/shadow/update</a:t>
            </a:r>
          </a:p>
          <a:p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메세지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:{“state”:{“reported”:{“value”:“?···”}}}</a:t>
            </a:r>
          </a:p>
          <a:p>
            <a:r>
              <a:rPr lang="ko-KR" altLang="en-US" dirty="0" err="1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피딩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모터 데이터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“{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“state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”:{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“desired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”:{“motor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}},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“client Token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“Feeder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”}”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83703D-5C38-478C-89C6-8AC991143A2A}"/>
              </a:ext>
            </a:extLst>
          </p:cNvPr>
          <p:cNvSpPr/>
          <p:nvPr/>
        </p:nvSpPr>
        <p:spPr>
          <a:xfrm>
            <a:off x="824007" y="3919375"/>
            <a:ext cx="1723368" cy="412966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형식</a:t>
            </a:r>
          </a:p>
        </p:txBody>
      </p:sp>
    </p:spTree>
    <p:extLst>
      <p:ext uri="{BB962C8B-B14F-4D97-AF65-F5344CB8AC3E}">
        <p14:creationId xmlns:p14="http://schemas.microsoft.com/office/powerpoint/2010/main" val="3074403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63270" y="1018597"/>
            <a:ext cx="15673237" cy="5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37481536" descr="EMB000001ec2b2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55" y="1474432"/>
            <a:ext cx="7693890" cy="50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F07BADC1-270D-421F-9316-EDF4962039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1CBFDAF1-F339-40BC-8D96-9556E3014AE8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시퀀스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687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5930576" descr="EMB000001ec2b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78" y="1294554"/>
            <a:ext cx="4600647" cy="545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FB1ADE2A-A9CA-459C-9A51-3204AFE683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D03D29A-37A1-443D-BEC8-F43827C7C08B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커뮤니케이션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18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39461128" descr="EMB000001ec2b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65" y="1376494"/>
            <a:ext cx="6127271" cy="253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35047200" descr="EMB000001ec2b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4190902"/>
            <a:ext cx="611981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516C5519-DCFD-473B-B397-0AEB475C8C7B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AB85336A-ECB8-4B0D-A6B6-4714BF3669CF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419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815023" y="271080"/>
            <a:ext cx="2455522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solidFill>
                  <a:srgbClr val="000000"/>
                </a:solidFill>
                <a:latin typeface="굴림"/>
                <a:ea typeface="나눔스퀘어 ExtraBold"/>
              </a:rPr>
              <a:t>프로젝트 개요</a:t>
            </a:r>
            <a:endParaRPr lang="en-US" sz="2800" b="0" strike="noStrike" spc="-1" dirty="0">
              <a:latin typeface="굴림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245771" y="1175400"/>
            <a:ext cx="2229498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b="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및 역할</a:t>
            </a:r>
            <a:endParaRPr lang="en-US" sz="28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5489123" y="2114280"/>
            <a:ext cx="34328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기능 및 동작</a:t>
            </a:r>
            <a:endParaRPr lang="en-US" altLang="ko-KR" sz="2800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6022238" y="2966760"/>
            <a:ext cx="190582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구조</a:t>
            </a:r>
            <a:endParaRPr lang="en-US" altLang="ko-KR" sz="2800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6464696" y="3923280"/>
            <a:ext cx="281446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solidFill>
                  <a:srgbClr val="000000"/>
                </a:solidFill>
                <a:latin typeface="굴림"/>
                <a:ea typeface="나눔스퀘어 ExtraBold" panose="020B0600000101010101"/>
              </a:rPr>
              <a:t>소프트웨어 설계</a:t>
            </a:r>
            <a:endParaRPr lang="en-US" altLang="ko-KR" sz="2800" spc="-1" dirty="0">
              <a:latin typeface="굴림"/>
              <a:ea typeface="나눔스퀘어 ExtraBold" panose="020B0600000101010101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6902843" y="4836240"/>
            <a:ext cx="3532355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spc="-1" dirty="0">
                <a:latin typeface="굴림"/>
                <a:ea typeface="나눔스퀘어 ExtraBold" panose="020B0600000101010101"/>
              </a:rPr>
              <a:t>소프트웨어 주요기능</a:t>
            </a:r>
            <a:endParaRPr lang="en-US" altLang="ko-KR" sz="2800" spc="-1" dirty="0">
              <a:latin typeface="굴림"/>
              <a:ea typeface="나눔스퀘어 ExtraBold" panose="020B0600000101010101"/>
            </a:endParaRPr>
          </a:p>
        </p:txBody>
      </p:sp>
      <p:sp>
        <p:nvSpPr>
          <p:cNvPr id="130" name="CustomShape 7"/>
          <p:cNvSpPr/>
          <p:nvPr/>
        </p:nvSpPr>
        <p:spPr>
          <a:xfrm>
            <a:off x="7481724" y="5749200"/>
            <a:ext cx="2461934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b="0" strike="noStrike" spc="-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진행상황</a:t>
            </a:r>
            <a:endParaRPr lang="en-US" sz="28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1" name="CustomShape 8"/>
          <p:cNvSpPr/>
          <p:nvPr/>
        </p:nvSpPr>
        <p:spPr>
          <a:xfrm rot="19967400">
            <a:off x="5652000" y="-564840"/>
            <a:ext cx="45000" cy="7957800"/>
          </a:xfrm>
          <a:prstGeom prst="rect">
            <a:avLst/>
          </a:prstGeom>
          <a:gradFill rotWithShape="0">
            <a:gsLst>
              <a:gs pos="0">
                <a:srgbClr val="047CFC"/>
              </a:gs>
              <a:gs pos="100000">
                <a:srgbClr val="27E1AC"/>
              </a:gs>
            </a:gsLst>
            <a:lin ang="3762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9"/>
          <p:cNvSpPr/>
          <p:nvPr/>
        </p:nvSpPr>
        <p:spPr>
          <a:xfrm rot="19967400">
            <a:off x="4026960" y="36252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0B8FF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0"/>
          <p:cNvSpPr/>
          <p:nvPr/>
        </p:nvSpPr>
        <p:spPr>
          <a:xfrm rot="19967400">
            <a:off x="4498560" y="127944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12A4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11"/>
          <p:cNvSpPr/>
          <p:nvPr/>
        </p:nvSpPr>
        <p:spPr>
          <a:xfrm rot="19967400">
            <a:off x="4970160" y="219672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19B7E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2"/>
          <p:cNvSpPr/>
          <p:nvPr/>
        </p:nvSpPr>
        <p:spPr>
          <a:xfrm rot="19967400">
            <a:off x="5441760" y="311400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1EC7E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3"/>
          <p:cNvSpPr/>
          <p:nvPr/>
        </p:nvSpPr>
        <p:spPr>
          <a:xfrm>
            <a:off x="423720" y="23968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4"/>
          <p:cNvSpPr/>
          <p:nvPr/>
        </p:nvSpPr>
        <p:spPr>
          <a:xfrm rot="19967400">
            <a:off x="5913360" y="403128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22D3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5"/>
          <p:cNvSpPr/>
          <p:nvPr/>
        </p:nvSpPr>
        <p:spPr>
          <a:xfrm rot="19967400">
            <a:off x="6384960" y="494856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25DBC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6"/>
          <p:cNvSpPr/>
          <p:nvPr/>
        </p:nvSpPr>
        <p:spPr>
          <a:xfrm rot="19967400">
            <a:off x="6856560" y="5865480"/>
            <a:ext cx="348840" cy="348840"/>
          </a:xfrm>
          <a:prstGeom prst="ellipse">
            <a:avLst/>
          </a:prstGeom>
          <a:solidFill>
            <a:schemeClr val="bg1"/>
          </a:solidFill>
          <a:ln w="57240">
            <a:solidFill>
              <a:srgbClr val="27E0B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7"/>
          <p:cNvSpPr/>
          <p:nvPr/>
        </p:nvSpPr>
        <p:spPr>
          <a:xfrm>
            <a:off x="792000" y="2598120"/>
            <a:ext cx="2127240" cy="821160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404040"/>
                </a:solidFill>
                <a:latin typeface="나눔스퀘어 ExtraBold"/>
                <a:ea typeface="나눔스퀘어 ExtraBold"/>
              </a:rPr>
              <a:t>INDEX</a:t>
            </a:r>
            <a:endParaRPr lang="en-US" sz="4800" b="0" strike="noStrike" spc="-1">
              <a:latin typeface="굴림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7" name="_x335047128" descr="EMB000001ec2b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1450516"/>
            <a:ext cx="6119813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335048640" descr="EMB000001ec2b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4052668"/>
            <a:ext cx="6119813" cy="26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56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23153" y="246183"/>
            <a:ext cx="3151225" cy="706432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굴림"/>
                <a:ea typeface="나눔스퀘어 ExtraBold" panose="020B0600000101010101"/>
              </a:rPr>
              <a:t>현재 진행상황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ea typeface="나눔스퀘어 ExtraBold" panose="020B0600000101010101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C53A14-C3D9-48C9-B72D-3A3077662024}"/>
              </a:ext>
            </a:extLst>
          </p:cNvPr>
          <p:cNvGrpSpPr/>
          <p:nvPr/>
        </p:nvGrpSpPr>
        <p:grpSpPr>
          <a:xfrm>
            <a:off x="806596" y="1476375"/>
            <a:ext cx="10807408" cy="4350556"/>
            <a:chOff x="0" y="1316766"/>
            <a:chExt cx="12192000" cy="55412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58376D-8243-423A-8F0A-D7FA80871B57}"/>
                </a:ext>
              </a:extLst>
            </p:cNvPr>
            <p:cNvSpPr/>
            <p:nvPr/>
          </p:nvSpPr>
          <p:spPr>
            <a:xfrm>
              <a:off x="0" y="6477000"/>
              <a:ext cx="12192000" cy="381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7C830BE-FDE9-4C65-B4BD-1697C8850EDC}"/>
                </a:ext>
              </a:extLst>
            </p:cNvPr>
            <p:cNvSpPr/>
            <p:nvPr/>
          </p:nvSpPr>
          <p:spPr>
            <a:xfrm>
              <a:off x="266700" y="1316766"/>
              <a:ext cx="11601450" cy="381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B21B1E-591F-48B4-9AF2-A4F0145CFBA7}"/>
                </a:ext>
              </a:extLst>
            </p:cNvPr>
            <p:cNvSpPr txBox="1"/>
            <p:nvPr/>
          </p:nvSpPr>
          <p:spPr>
            <a:xfrm>
              <a:off x="3162299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A917AB-4A04-4DEB-AA02-42A59DCDD063}"/>
                </a:ext>
              </a:extLst>
            </p:cNvPr>
            <p:cNvSpPr txBox="1"/>
            <p:nvPr/>
          </p:nvSpPr>
          <p:spPr>
            <a:xfrm>
              <a:off x="361952" y="2451135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Establish Develop Environment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776594-9A29-446B-8CC2-867025D31086}"/>
                </a:ext>
              </a:extLst>
            </p:cNvPr>
            <p:cNvSpPr txBox="1"/>
            <p:nvPr/>
          </p:nvSpPr>
          <p:spPr>
            <a:xfrm>
              <a:off x="319086" y="3924863"/>
              <a:ext cx="2190748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Sensor Module Functions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8E3ED6-F446-4144-88D7-527EB4F2D274}"/>
                </a:ext>
              </a:extLst>
            </p:cNvPr>
            <p:cNvSpPr txBox="1"/>
            <p:nvPr/>
          </p:nvSpPr>
          <p:spPr>
            <a:xfrm>
              <a:off x="361952" y="3208684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AWS Server</a:t>
              </a:r>
            </a:p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develop Agent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D4E1B0-1E43-42E3-88A4-21CC3A2C7A95}"/>
                </a:ext>
              </a:extLst>
            </p:cNvPr>
            <p:cNvSpPr txBox="1"/>
            <p:nvPr/>
          </p:nvSpPr>
          <p:spPr>
            <a:xfrm>
              <a:off x="390527" y="5263454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function and error correct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F45340-CDA5-44F3-9BF5-197BDA0DA0F5}"/>
                </a:ext>
              </a:extLst>
            </p:cNvPr>
            <p:cNvSpPr txBox="1"/>
            <p:nvPr/>
          </p:nvSpPr>
          <p:spPr>
            <a:xfrm>
              <a:off x="371475" y="5927978"/>
              <a:ext cx="2095500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test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5073781-CC74-4F0F-9E95-C25ABF0E6437}"/>
                </a:ext>
              </a:extLst>
            </p:cNvPr>
            <p:cNvCxnSpPr>
              <a:cxnSpLocks/>
            </p:cNvCxnSpPr>
            <p:nvPr/>
          </p:nvCxnSpPr>
          <p:spPr>
            <a:xfrm>
              <a:off x="2705100" y="2095500"/>
              <a:ext cx="0" cy="40195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97AE84-9019-4C9F-B48A-CFB25A82E405}"/>
                </a:ext>
              </a:extLst>
            </p:cNvPr>
            <p:cNvSpPr txBox="1"/>
            <p:nvPr/>
          </p:nvSpPr>
          <p:spPr>
            <a:xfrm>
              <a:off x="3848096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47125-47DF-4773-B394-7D1FF2CA6864}"/>
                </a:ext>
              </a:extLst>
            </p:cNvPr>
            <p:cNvSpPr txBox="1"/>
            <p:nvPr/>
          </p:nvSpPr>
          <p:spPr>
            <a:xfrm>
              <a:off x="4533889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5EC54A-1D75-4185-B420-4A6A8614BAA7}"/>
                </a:ext>
              </a:extLst>
            </p:cNvPr>
            <p:cNvSpPr txBox="1"/>
            <p:nvPr/>
          </p:nvSpPr>
          <p:spPr>
            <a:xfrm>
              <a:off x="5219682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4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2404DB-1590-43FF-98A9-EB2532EB1BF1}"/>
                </a:ext>
              </a:extLst>
            </p:cNvPr>
            <p:cNvSpPr txBox="1"/>
            <p:nvPr/>
          </p:nvSpPr>
          <p:spPr>
            <a:xfrm>
              <a:off x="5905506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5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5DEB23-5FF3-45F6-875A-9195A5B67608}"/>
                </a:ext>
              </a:extLst>
            </p:cNvPr>
            <p:cNvSpPr txBox="1"/>
            <p:nvPr/>
          </p:nvSpPr>
          <p:spPr>
            <a:xfrm>
              <a:off x="6591301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6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D2D9BE-ECB4-419C-8699-FB0EE9DB5897}"/>
                </a:ext>
              </a:extLst>
            </p:cNvPr>
            <p:cNvSpPr txBox="1"/>
            <p:nvPr/>
          </p:nvSpPr>
          <p:spPr>
            <a:xfrm>
              <a:off x="7277095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7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2FB26E-212D-4723-9D4E-D8DEF5EFC3DC}"/>
                </a:ext>
              </a:extLst>
            </p:cNvPr>
            <p:cNvSpPr txBox="1"/>
            <p:nvPr/>
          </p:nvSpPr>
          <p:spPr>
            <a:xfrm>
              <a:off x="7962889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8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1EB358-994C-4705-898A-B20BA090A1A0}"/>
                </a:ext>
              </a:extLst>
            </p:cNvPr>
            <p:cNvSpPr txBox="1"/>
            <p:nvPr/>
          </p:nvSpPr>
          <p:spPr>
            <a:xfrm>
              <a:off x="8648683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9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6E71FE-172E-4DCD-8A80-EA7D575283BC}"/>
                </a:ext>
              </a:extLst>
            </p:cNvPr>
            <p:cNvSpPr txBox="1"/>
            <p:nvPr/>
          </p:nvSpPr>
          <p:spPr>
            <a:xfrm>
              <a:off x="9334477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EFBD94-518D-4CD6-B194-42EC3FA9E363}"/>
                </a:ext>
              </a:extLst>
            </p:cNvPr>
            <p:cNvSpPr txBox="1"/>
            <p:nvPr/>
          </p:nvSpPr>
          <p:spPr>
            <a:xfrm>
              <a:off x="10020271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11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732172-A3F4-4CB9-9391-4ED49CC767EA}"/>
                </a:ext>
              </a:extLst>
            </p:cNvPr>
            <p:cNvSpPr txBox="1"/>
            <p:nvPr/>
          </p:nvSpPr>
          <p:spPr>
            <a:xfrm>
              <a:off x="10706065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74C788-AFC8-4A3C-B99B-CEE8FA871707}"/>
                </a:ext>
              </a:extLst>
            </p:cNvPr>
            <p:cNvSpPr txBox="1"/>
            <p:nvPr/>
          </p:nvSpPr>
          <p:spPr>
            <a:xfrm>
              <a:off x="400050" y="1903877"/>
              <a:ext cx="1828800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Planning Project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689DF5-EF3E-4F11-A42E-7C3271F254D9}"/>
                </a:ext>
              </a:extLst>
            </p:cNvPr>
            <p:cNvSpPr txBox="1"/>
            <p:nvPr/>
          </p:nvSpPr>
          <p:spPr>
            <a:xfrm>
              <a:off x="3190859" y="1954323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E7C77A-B256-4B69-8219-8428D75C6151}"/>
                </a:ext>
              </a:extLst>
            </p:cNvPr>
            <p:cNvSpPr txBox="1"/>
            <p:nvPr/>
          </p:nvSpPr>
          <p:spPr>
            <a:xfrm>
              <a:off x="3819518" y="2481754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9F697-63BC-49BE-BC9C-790B2BD9AB42}"/>
                </a:ext>
              </a:extLst>
            </p:cNvPr>
            <p:cNvSpPr txBox="1"/>
            <p:nvPr/>
          </p:nvSpPr>
          <p:spPr>
            <a:xfrm>
              <a:off x="4533889" y="2482661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C190CA-478F-46A8-98A7-927E61A8872C}"/>
                </a:ext>
              </a:extLst>
            </p:cNvPr>
            <p:cNvSpPr txBox="1"/>
            <p:nvPr/>
          </p:nvSpPr>
          <p:spPr>
            <a:xfrm>
              <a:off x="4505311" y="315555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D628A2-82DC-4F43-8553-EFA42578F545}"/>
                </a:ext>
              </a:extLst>
            </p:cNvPr>
            <p:cNvSpPr txBox="1"/>
            <p:nvPr/>
          </p:nvSpPr>
          <p:spPr>
            <a:xfrm>
              <a:off x="5219682" y="315555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0D6EA6-12B5-473B-94E0-F2FE33FAAE73}"/>
                </a:ext>
              </a:extLst>
            </p:cNvPr>
            <p:cNvSpPr txBox="1"/>
            <p:nvPr/>
          </p:nvSpPr>
          <p:spPr>
            <a:xfrm>
              <a:off x="5229201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5B635D5-5D26-40FA-82CA-C9903FAC631C}"/>
                </a:ext>
              </a:extLst>
            </p:cNvPr>
            <p:cNvSpPr txBox="1"/>
            <p:nvPr/>
          </p:nvSpPr>
          <p:spPr>
            <a:xfrm>
              <a:off x="5905506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70C30C-EFEA-4D28-94A7-331232DD4DE5}"/>
                </a:ext>
              </a:extLst>
            </p:cNvPr>
            <p:cNvSpPr txBox="1"/>
            <p:nvPr/>
          </p:nvSpPr>
          <p:spPr>
            <a:xfrm>
              <a:off x="6591301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C940F1-C6B8-4151-81AA-753AF97F463F}"/>
                </a:ext>
              </a:extLst>
            </p:cNvPr>
            <p:cNvSpPr txBox="1"/>
            <p:nvPr/>
          </p:nvSpPr>
          <p:spPr>
            <a:xfrm>
              <a:off x="5934090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03A42D-5C42-4D94-86FF-619F3E019345}"/>
                </a:ext>
              </a:extLst>
            </p:cNvPr>
            <p:cNvSpPr txBox="1"/>
            <p:nvPr/>
          </p:nvSpPr>
          <p:spPr>
            <a:xfrm>
              <a:off x="6591301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1E2357-E789-4B77-AB5B-595BCB2BAF0D}"/>
                </a:ext>
              </a:extLst>
            </p:cNvPr>
            <p:cNvSpPr txBox="1"/>
            <p:nvPr/>
          </p:nvSpPr>
          <p:spPr>
            <a:xfrm>
              <a:off x="7310438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15F8E5-5881-46A8-8F7E-E4341FD5468B}"/>
                </a:ext>
              </a:extLst>
            </p:cNvPr>
            <p:cNvSpPr txBox="1"/>
            <p:nvPr/>
          </p:nvSpPr>
          <p:spPr>
            <a:xfrm>
              <a:off x="9301139" y="5402058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47CAC4-A771-48ED-AFF1-184FFC6C112C}"/>
                </a:ext>
              </a:extLst>
            </p:cNvPr>
            <p:cNvSpPr txBox="1"/>
            <p:nvPr/>
          </p:nvSpPr>
          <p:spPr>
            <a:xfrm>
              <a:off x="10020271" y="5402058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78090F-2922-4D5C-80BB-D3D1376FB230}"/>
                </a:ext>
              </a:extLst>
            </p:cNvPr>
            <p:cNvSpPr txBox="1"/>
            <p:nvPr/>
          </p:nvSpPr>
          <p:spPr>
            <a:xfrm>
              <a:off x="10706065" y="5936686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FB08D0-76F2-40A7-9FCE-4A2C3B3E3648}"/>
                </a:ext>
              </a:extLst>
            </p:cNvPr>
            <p:cNvSpPr txBox="1"/>
            <p:nvPr/>
          </p:nvSpPr>
          <p:spPr>
            <a:xfrm>
              <a:off x="400050" y="4642854"/>
              <a:ext cx="2190748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App</a:t>
              </a:r>
            </a:p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user interface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EEC19E-65F5-4E7A-9001-BE0E0EE19FE2}"/>
                </a:ext>
              </a:extLst>
            </p:cNvPr>
            <p:cNvSpPr txBox="1"/>
            <p:nvPr/>
          </p:nvSpPr>
          <p:spPr>
            <a:xfrm>
              <a:off x="7294562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F5AFD9-B77E-411F-9734-46B217257E32}"/>
                </a:ext>
              </a:extLst>
            </p:cNvPr>
            <p:cNvSpPr txBox="1"/>
            <p:nvPr/>
          </p:nvSpPr>
          <p:spPr>
            <a:xfrm>
              <a:off x="7967652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816494-BEA1-438B-ACB6-F4D3239D95F0}"/>
                </a:ext>
              </a:extLst>
            </p:cNvPr>
            <p:cNvSpPr txBox="1"/>
            <p:nvPr/>
          </p:nvSpPr>
          <p:spPr>
            <a:xfrm>
              <a:off x="8604224" y="4778293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427524-D2E5-4F4A-966F-E446B2F4D1B4}"/>
                </a:ext>
              </a:extLst>
            </p:cNvPr>
            <p:cNvSpPr txBox="1"/>
            <p:nvPr/>
          </p:nvSpPr>
          <p:spPr>
            <a:xfrm>
              <a:off x="7997823" y="406751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78265D-7C15-4EF2-B2AE-660E4E3C98F2}"/>
                </a:ext>
              </a:extLst>
            </p:cNvPr>
            <p:cNvSpPr txBox="1"/>
            <p:nvPr/>
          </p:nvSpPr>
          <p:spPr>
            <a:xfrm>
              <a:off x="8615345" y="406751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140D01-13B3-4F69-B863-6D19FC90B155}"/>
              </a:ext>
            </a:extLst>
          </p:cNvPr>
          <p:cNvSpPr/>
          <p:nvPr/>
        </p:nvSpPr>
        <p:spPr>
          <a:xfrm>
            <a:off x="9669859" y="1513837"/>
            <a:ext cx="1021622" cy="4134488"/>
          </a:xfrm>
          <a:prstGeom prst="rect">
            <a:avLst/>
          </a:prstGeom>
          <a:noFill/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96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64" y="952615"/>
            <a:ext cx="4314115" cy="24266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29" y="3804218"/>
            <a:ext cx="4320000" cy="25322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379" y="3804218"/>
            <a:ext cx="4320000" cy="2494358"/>
          </a:xfrm>
          <a:prstGeom prst="rect">
            <a:avLst/>
          </a:prstGeom>
        </p:spPr>
      </p:pic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23153" y="246183"/>
            <a:ext cx="3151225" cy="706432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굴림"/>
                <a:ea typeface="나눔스퀘어 ExtraBold" panose="020B0600000101010101"/>
              </a:rPr>
              <a:t>현재 진행상황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ea typeface="나눔스퀘어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29" y="952615"/>
            <a:ext cx="4320000" cy="253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9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124080" y="457200"/>
            <a:ext cx="5942880" cy="5942880"/>
          </a:xfrm>
          <a:prstGeom prst="ellipse">
            <a:avLst/>
          </a:prstGeom>
          <a:noFill/>
          <a:ln w="19044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3450600" y="2921040"/>
            <a:ext cx="52894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404040"/>
                </a:solidFill>
                <a:latin typeface="나눔스퀘어 ExtraBold"/>
                <a:ea typeface="나눔스퀘어 ExtraBold"/>
              </a:rPr>
              <a:t>Any Questions?</a:t>
            </a:r>
            <a:endParaRPr lang="en-US" sz="5400" b="0" strike="noStrike" spc="-1">
              <a:latin typeface="굴림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"/>
          <p:cNvSpPr/>
          <p:nvPr/>
        </p:nvSpPr>
        <p:spPr>
          <a:xfrm>
            <a:off x="835044" y="313200"/>
            <a:ext cx="3107943" cy="706432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en-US" sz="2000" b="0" i="1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1504856" y="1407107"/>
            <a:ext cx="7394040" cy="4621874"/>
            <a:chOff x="2201400" y="1586520"/>
            <a:chExt cx="7394040" cy="4621874"/>
          </a:xfrm>
        </p:grpSpPr>
        <p:grpSp>
          <p:nvGrpSpPr>
            <p:cNvPr id="6" name="Group 4"/>
            <p:cNvGrpSpPr/>
            <p:nvPr/>
          </p:nvGrpSpPr>
          <p:grpSpPr>
            <a:xfrm>
              <a:off x="2499840" y="2129760"/>
              <a:ext cx="585720" cy="3178080"/>
              <a:chOff x="2499840" y="2129760"/>
              <a:chExt cx="585720" cy="3178080"/>
            </a:xfrm>
          </p:grpSpPr>
          <p:pic>
            <p:nvPicPr>
              <p:cNvPr id="29" name="그림 4"/>
              <p:cNvPicPr/>
              <p:nvPr/>
            </p:nvPicPr>
            <p:blipFill>
              <a:blip r:embed="rId2"/>
              <a:stretch/>
            </p:blipFill>
            <p:spPr>
              <a:xfrm>
                <a:off x="2499840" y="2129760"/>
                <a:ext cx="585720" cy="57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0" name="그림 5"/>
              <p:cNvPicPr/>
              <p:nvPr/>
            </p:nvPicPr>
            <p:blipFill>
              <a:blip r:embed="rId2"/>
              <a:stretch/>
            </p:blipFill>
            <p:spPr>
              <a:xfrm>
                <a:off x="2499840" y="2996280"/>
                <a:ext cx="585720" cy="57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그림 6"/>
              <p:cNvPicPr/>
              <p:nvPr/>
            </p:nvPicPr>
            <p:blipFill>
              <a:blip r:embed="rId2"/>
              <a:stretch/>
            </p:blipFill>
            <p:spPr>
              <a:xfrm>
                <a:off x="2499840" y="3863160"/>
                <a:ext cx="585720" cy="57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" name="그림 7"/>
              <p:cNvPicPr/>
              <p:nvPr/>
            </p:nvPicPr>
            <p:blipFill>
              <a:blip r:embed="rId2"/>
              <a:stretch/>
            </p:blipFill>
            <p:spPr>
              <a:xfrm>
                <a:off x="2499840" y="4729680"/>
                <a:ext cx="585720" cy="5781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" name="CustomShape 10"/>
            <p:cNvSpPr/>
            <p:nvPr/>
          </p:nvSpPr>
          <p:spPr>
            <a:xfrm>
              <a:off x="2201400" y="1586520"/>
              <a:ext cx="1322640" cy="364680"/>
            </a:xfrm>
            <a:prstGeom prst="rect">
              <a:avLst/>
            </a:prstGeom>
            <a:solidFill>
              <a:srgbClr val="4AE6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나눔스퀘어 ExtraBold"/>
                  <a:ea typeface="나눔스퀘어 ExtraBold"/>
                </a:rPr>
                <a:t>IoT 센서부</a:t>
              </a:r>
              <a:endParaRPr lang="en-US" sz="1800" b="0" strike="noStrike" spc="-1" dirty="0">
                <a:latin typeface="굴림"/>
              </a:endParaRPr>
            </a:p>
          </p:txBody>
        </p:sp>
        <p:pic>
          <p:nvPicPr>
            <p:cNvPr id="9" name="그림 17"/>
            <p:cNvPicPr/>
            <p:nvPr/>
          </p:nvPicPr>
          <p:blipFill>
            <a:blip r:embed="rId3"/>
            <a:stretch/>
          </p:blipFill>
          <p:spPr>
            <a:xfrm>
              <a:off x="5887800" y="2949480"/>
              <a:ext cx="1538640" cy="1491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CustomShape 11"/>
            <p:cNvSpPr/>
            <p:nvPr/>
          </p:nvSpPr>
          <p:spPr>
            <a:xfrm>
              <a:off x="3218400" y="2419200"/>
              <a:ext cx="2441160" cy="700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1">
                  <a:lumMod val="75000"/>
                  <a:lumOff val="25000"/>
                </a:schemeClr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CustomShape 12"/>
            <p:cNvSpPr/>
            <p:nvPr/>
          </p:nvSpPr>
          <p:spPr>
            <a:xfrm>
              <a:off x="3218400" y="3246840"/>
              <a:ext cx="2441160" cy="221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 flipV="1">
              <a:off x="3218400" y="3878280"/>
              <a:ext cx="2441160" cy="271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 flipV="1">
              <a:off x="3218400" y="4210200"/>
              <a:ext cx="24411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1">
                  <a:lumMod val="75000"/>
                  <a:lumOff val="25000"/>
                </a:schemeClr>
              </a:solidFill>
              <a:prstDash val="lgDash"/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6220440" y="2395080"/>
              <a:ext cx="708480" cy="364680"/>
            </a:xfrm>
            <a:prstGeom prst="rect">
              <a:avLst/>
            </a:prstGeom>
            <a:solidFill>
              <a:srgbClr val="4AE6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나눔스퀘어 ExtraBold"/>
                  <a:ea typeface="나눔스퀘어 ExtraBold"/>
                </a:rPr>
                <a:t>AWS</a:t>
              </a:r>
              <a:endParaRPr lang="en-US" sz="1800" b="0" strike="noStrike" spc="-1">
                <a:latin typeface="굴림"/>
              </a:endParaRPr>
            </a:p>
          </p:txBody>
        </p:sp>
        <p:sp>
          <p:nvSpPr>
            <p:cNvPr id="15" name="CustomShape 16"/>
            <p:cNvSpPr/>
            <p:nvPr/>
          </p:nvSpPr>
          <p:spPr>
            <a:xfrm>
              <a:off x="8512920" y="3043542"/>
              <a:ext cx="971640" cy="95364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 dirty="0">
                  <a:solidFill>
                    <a:srgbClr val="FFFFFF"/>
                  </a:solidFill>
                  <a:latin typeface="나눔스퀘어 ExtraBold"/>
                  <a:ea typeface="나눔스퀘어 ExtraBold"/>
                </a:rPr>
                <a:t>AGENT</a:t>
              </a:r>
              <a:endParaRPr lang="en-US" sz="1100" b="0" strike="noStrike" spc="-1" dirty="0">
                <a:latin typeface="굴림"/>
              </a:endParaRPr>
            </a:p>
          </p:txBody>
        </p:sp>
        <p:pic>
          <p:nvPicPr>
            <p:cNvPr id="16" name="그림 31"/>
            <p:cNvPicPr/>
            <p:nvPr/>
          </p:nvPicPr>
          <p:blipFill>
            <a:blip r:embed="rId4"/>
            <a:stretch/>
          </p:blipFill>
          <p:spPr>
            <a:xfrm>
              <a:off x="8403840" y="4654634"/>
              <a:ext cx="1191600" cy="116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CustomShape 17"/>
            <p:cNvSpPr/>
            <p:nvPr/>
          </p:nvSpPr>
          <p:spPr>
            <a:xfrm flipV="1">
              <a:off x="9000998" y="4105634"/>
              <a:ext cx="360" cy="549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1">
                  <a:lumMod val="75000"/>
                  <a:lumOff val="25000"/>
                </a:schemeClr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" name="CustomShape 18"/>
            <p:cNvSpPr/>
            <p:nvPr/>
          </p:nvSpPr>
          <p:spPr>
            <a:xfrm>
              <a:off x="8743680" y="5843714"/>
              <a:ext cx="510120" cy="364680"/>
            </a:xfrm>
            <a:prstGeom prst="rect">
              <a:avLst/>
            </a:prstGeom>
            <a:solidFill>
              <a:srgbClr val="4AE6B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나눔스퀘어 ExtraBold"/>
                  <a:ea typeface="나눔스퀘어 ExtraBold"/>
                </a:rPr>
                <a:t>DB</a:t>
              </a:r>
              <a:endParaRPr lang="en-US" sz="1800" b="0" strike="noStrike" spc="-1" dirty="0">
                <a:latin typeface="굴림"/>
              </a:endParaRPr>
            </a:p>
          </p:txBody>
        </p:sp>
      </p:grpSp>
      <p:sp>
        <p:nvSpPr>
          <p:cNvPr id="33" name="CustomShape 11">
            <a:extLst>
              <a:ext uri="{FF2B5EF4-FFF2-40B4-BE49-F238E27FC236}">
                <a16:creationId xmlns:a16="http://schemas.microsoft.com/office/drawing/2014/main" id="{4BC65802-63B7-4164-ACFC-9CEBF9D0EC08}"/>
              </a:ext>
            </a:extLst>
          </p:cNvPr>
          <p:cNvSpPr/>
          <p:nvPr/>
        </p:nvSpPr>
        <p:spPr>
          <a:xfrm flipV="1">
            <a:off x="8676660" y="2390997"/>
            <a:ext cx="222712" cy="36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75000"/>
                <a:lumOff val="2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519A436-1393-4D26-B059-B257E51FB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89" y="1382545"/>
            <a:ext cx="1062731" cy="900000"/>
          </a:xfrm>
          <a:prstGeom prst="rect">
            <a:avLst/>
          </a:prstGeom>
        </p:spPr>
      </p:pic>
      <p:sp>
        <p:nvSpPr>
          <p:cNvPr id="35" name="CustomShape 18">
            <a:extLst>
              <a:ext uri="{FF2B5EF4-FFF2-40B4-BE49-F238E27FC236}">
                <a16:creationId xmlns:a16="http://schemas.microsoft.com/office/drawing/2014/main" id="{1F28322C-535F-42B2-93A5-AA9E36D1AD36}"/>
              </a:ext>
            </a:extLst>
          </p:cNvPr>
          <p:cNvSpPr/>
          <p:nvPr/>
        </p:nvSpPr>
        <p:spPr>
          <a:xfrm>
            <a:off x="9758127" y="2282545"/>
            <a:ext cx="659069" cy="367878"/>
          </a:xfrm>
          <a:prstGeom prst="rect">
            <a:avLst/>
          </a:prstGeom>
          <a:solidFill>
            <a:srgbClr val="4AE6B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웹 뷰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24" name="CustomShape 17"/>
          <p:cNvSpPr/>
          <p:nvPr/>
        </p:nvSpPr>
        <p:spPr>
          <a:xfrm rot="160396" flipV="1">
            <a:off x="6785031" y="3444616"/>
            <a:ext cx="979682" cy="4837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>
                <a:lumMod val="75000"/>
                <a:lumOff val="2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08" y="2743201"/>
            <a:ext cx="5999914" cy="37353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94069"/>
            <a:ext cx="6685961" cy="3235131"/>
          </a:xfrm>
          <a:prstGeom prst="rect">
            <a:avLst/>
          </a:prstGeom>
        </p:spPr>
      </p:pic>
      <p:sp>
        <p:nvSpPr>
          <p:cNvPr id="7" name="CustomShape 20"/>
          <p:cNvSpPr/>
          <p:nvPr/>
        </p:nvSpPr>
        <p:spPr>
          <a:xfrm>
            <a:off x="6846882" y="1326711"/>
            <a:ext cx="670542" cy="333000"/>
          </a:xfrm>
          <a:prstGeom prst="rect">
            <a:avLst/>
          </a:prstGeom>
          <a:solidFill>
            <a:srgbClr val="56C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경석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8" name="CustomShape 21"/>
          <p:cNvSpPr/>
          <p:nvPr/>
        </p:nvSpPr>
        <p:spPr>
          <a:xfrm>
            <a:off x="7393362" y="1337151"/>
            <a:ext cx="3329094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클라우드 서버 구축 및 웹뷰 제작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9" name="CustomShape 23"/>
          <p:cNvSpPr/>
          <p:nvPr/>
        </p:nvSpPr>
        <p:spPr>
          <a:xfrm>
            <a:off x="6847601" y="1915335"/>
            <a:ext cx="683197" cy="333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성원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0" name="CustomShape 24"/>
          <p:cNvSpPr/>
          <p:nvPr/>
        </p:nvSpPr>
        <p:spPr>
          <a:xfrm>
            <a:off x="7393362" y="1926135"/>
            <a:ext cx="3670405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클라이언트 테스트 및 에이전트 개발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712800" y="5400598"/>
            <a:ext cx="691158" cy="333000"/>
          </a:xfrm>
          <a:prstGeom prst="rect">
            <a:avLst/>
          </a:prstGeom>
          <a:solidFill>
            <a:srgbClr val="EA6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승윤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1245600" y="5411398"/>
            <a:ext cx="2918982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개별모듈 제작 및  센서 설정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3" name="CustomShape 8"/>
          <p:cNvSpPr/>
          <p:nvPr/>
        </p:nvSpPr>
        <p:spPr>
          <a:xfrm>
            <a:off x="712800" y="5951346"/>
            <a:ext cx="691158" cy="333000"/>
          </a:xfrm>
          <a:prstGeom prst="rect">
            <a:avLst/>
          </a:prstGeom>
          <a:solidFill>
            <a:srgbClr val="A1D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성협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4" name="CustomShape 9"/>
          <p:cNvSpPr/>
          <p:nvPr/>
        </p:nvSpPr>
        <p:spPr>
          <a:xfrm>
            <a:off x="1258560" y="5962146"/>
            <a:ext cx="3670405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개별모듈 제작 및 클라이언트 테스트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1B498E78-50B8-40A6-9C39-17DFBA093E41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61BE07DA-812E-4B70-AA92-60629CBE731C}"/>
              </a:ext>
            </a:extLst>
          </p:cNvPr>
          <p:cNvSpPr/>
          <p:nvPr/>
        </p:nvSpPr>
        <p:spPr>
          <a:xfrm>
            <a:off x="776988" y="313200"/>
            <a:ext cx="2769710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i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및 역할</a:t>
            </a:r>
            <a:endParaRPr lang="en-US" altLang="ko-KR" sz="4000" i="1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2000" i="1" spc="-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간트</a:t>
            </a:r>
            <a:r>
              <a:rPr lang="ko-KR" altLang="en-US" sz="2000" i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차트</a:t>
            </a:r>
            <a:endParaRPr lang="en-US" sz="2000" b="0" i="1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09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5" name="_x350770632" descr="EMB000022e066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30" y="1502720"/>
            <a:ext cx="4818742" cy="506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F03551EB-C8AC-4D55-8E05-1AE02478855A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Use-Case Diagram</a:t>
            </a:r>
            <a:endParaRPr lang="en-US" sz="20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5663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E63729-4A21-4917-B8B5-54634957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70" y="1468757"/>
            <a:ext cx="2804200" cy="39204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01833C-708E-4A90-BD90-03FDA6255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79" y="1458481"/>
            <a:ext cx="2804201" cy="39410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9B3682-A64C-4B0D-992E-E4013F400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489" y="1448126"/>
            <a:ext cx="2804200" cy="39617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6F2089-F3BC-4942-AFA9-C18E3852A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09" y="1468757"/>
            <a:ext cx="2717852" cy="3920486"/>
          </a:xfrm>
          <a:prstGeom prst="rect">
            <a:avLst/>
          </a:prstGeom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313F66C0-BBFC-46B8-A77C-2814A4B50956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8E852574-166B-4A45-BE65-26817CE44B6D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Use-Case Description</a:t>
            </a:r>
            <a:endParaRPr lang="en-US" sz="20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87245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441628904" descr="EMB000022e0668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218" y="858776"/>
            <a:ext cx="4247872" cy="582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E6F7A8DD-DB12-4EFB-AB16-92EDB3DD7E1E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80C21916-E5F6-4AAF-92C2-270A69EC4793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Activity</a:t>
            </a:r>
            <a:r>
              <a:rPr lang="ko-KR" altLang="en-US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Diagram</a:t>
            </a:r>
            <a:endParaRPr lang="en-US" sz="2000" b="0" strike="noStrike" spc="-1" dirty="0">
              <a:latin typeface="굴림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306D9F-423C-4EF0-AEA1-CD600FEF5E1B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AC6DCE7-3AD0-4441-9E74-705FE7B4FDBF}"/>
              </a:ext>
            </a:extLst>
          </p:cNvPr>
          <p:cNvSpPr/>
          <p:nvPr/>
        </p:nvSpPr>
        <p:spPr>
          <a:xfrm>
            <a:off x="731827" y="313200"/>
            <a:ext cx="2641598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구조</a:t>
            </a:r>
            <a:endParaRPr lang="en-US" altLang="ko-KR" sz="4000" b="0" i="1" strike="noStrike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lang="en-US" sz="2000" b="0" strike="noStrike" spc="-1" dirty="0">
              <a:latin typeface="굴림"/>
            </a:endParaRPr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2F34254-865E-4543-872A-DBF0B9A9D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9" y="1492228"/>
            <a:ext cx="4887182" cy="2466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F34254-865E-4543-872A-DBF0B9A9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1614" y="1034170"/>
            <a:ext cx="4311712" cy="23420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F34254-865E-4543-872A-DBF0B9A9D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5760" y="4166171"/>
            <a:ext cx="4967885" cy="25775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6229" y="4053253"/>
            <a:ext cx="2005279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Arduino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Sensor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7753" y="3398749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Application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03645" y="4240088"/>
            <a:ext cx="1547446" cy="38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AWS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Server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45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710680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소프트웨어 설계</a:t>
            </a:r>
            <a:endParaRPr lang="en-US" altLang="ko-KR" sz="4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Class Diagram</a:t>
            </a:r>
            <a:endParaRPr lang="en-US" sz="2000" b="0" strike="noStrike" spc="-1" dirty="0">
              <a:latin typeface="굴림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41630560" descr="EMB000022e066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87" y="1506575"/>
            <a:ext cx="10218913" cy="467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598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</TotalTime>
  <Words>281</Words>
  <Application>Microsoft Office PowerPoint</Application>
  <PresentationFormat>와이드스크린</PresentationFormat>
  <Paragraphs>119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DejaVu Sans</vt:lpstr>
      <vt:lpstr>굴림</vt:lpstr>
      <vt:lpstr>나눔고딕 ExtraBold</vt:lpstr>
      <vt:lpstr>나눔스퀘어</vt:lpstr>
      <vt:lpstr>나눔스퀘어 ExtraBold</vt:lpstr>
      <vt:lpstr>나눔스퀘어 Light</vt:lpstr>
      <vt:lpstr>바탕</vt:lpstr>
      <vt:lpstr>Arial</vt:lpstr>
      <vt:lpstr>Symbol</vt:lpstr>
      <vt:lpstr>Wingdings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크레벅스</dc:creator>
  <dc:description/>
  <cp:lastModifiedBy>승윤추</cp:lastModifiedBy>
  <cp:revision>723</cp:revision>
  <dcterms:created xsi:type="dcterms:W3CDTF">2018-01-12T04:05:40Z</dcterms:created>
  <dcterms:modified xsi:type="dcterms:W3CDTF">2019-11-24T13:07:38Z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